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aleway Thin"/>
      <p:regular r:id="rId19"/>
      <p:bold r:id="rId20"/>
      <p:italic r:id="rId21"/>
      <p:boldItalic r:id="rId22"/>
    </p:embeddedFont>
    <p:embeddedFont>
      <p:font typeface="Barlow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jr48VmDJQJYANJ0/G2Hy1peKB+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Thin-bold.fntdata"/><Relationship Id="rId22" Type="http://schemas.openxmlformats.org/officeDocument/2006/relationships/font" Target="fonts/RalewayThin-boldItalic.fntdata"/><Relationship Id="rId21" Type="http://schemas.openxmlformats.org/officeDocument/2006/relationships/font" Target="fonts/RalewayThin-italic.fntdata"/><Relationship Id="rId24" Type="http://schemas.openxmlformats.org/officeDocument/2006/relationships/font" Target="fonts/BarlowLight-bold.fntdata"/><Relationship Id="rId23" Type="http://schemas.openxmlformats.org/officeDocument/2006/relationships/font" Target="fonts/Barlow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arlowLight-boldItalic.fntdata"/><Relationship Id="rId25" Type="http://schemas.openxmlformats.org/officeDocument/2006/relationships/font" Target="fonts/BarlowLight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alewayThin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2" name="Google Shape;39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1" name="Google Shape;40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4" name="Google Shape;33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" name="Google Shape;11;p16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/>
          <p:cNvSpPr txBox="1"/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17"/>
          <p:cNvSpPr txBox="1"/>
          <p:nvPr>
            <p:ph idx="1" type="subTitle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17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" type="body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indent="-355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indent="-355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indent="-355600" lvl="5" marL="2743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indent="-355600" lvl="6" marL="3200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indent="-355600" lvl="7" marL="3657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indent="-355600" lvl="8" marL="4114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b="0" i="0" sz="4800" u="none" cap="none" strike="noStrik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4290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5560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55600" lvl="5" marL="2743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55600" lvl="6" marL="3200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55600" lvl="7" marL="3657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55600" lvl="8" marL="4114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perfildeconductasdeldesarrollo.com/Index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"/>
          <p:cNvGrpSpPr/>
          <p:nvPr/>
        </p:nvGrpSpPr>
        <p:grpSpPr>
          <a:xfrm>
            <a:off x="5122427" y="668001"/>
            <a:ext cx="3841143" cy="3893303"/>
            <a:chOff x="5122427" y="668001"/>
            <a:chExt cx="3841143" cy="3893303"/>
          </a:xfrm>
        </p:grpSpPr>
        <p:grpSp>
          <p:nvGrpSpPr>
            <p:cNvPr id="27" name="Google Shape;27;p1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28" name="Google Shape;28;p1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rect b="b" l="l" r="r" t="t"/>
                <a:pathLst>
                  <a:path extrusionOk="0" h="2805419" w="206902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rect b="b" l="l" r="r" t="t"/>
                <a:pathLst>
                  <a:path extrusionOk="0" h="77247" w="21907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rect b="b" l="l" r="r" t="t"/>
                <a:pathLst>
                  <a:path extrusionOk="0" h="22389" w="52292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1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rect b="b" l="l" r="r" t="t"/>
                <a:pathLst>
                  <a:path extrusionOk="0" h="2805383" w="2069115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1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rect b="b" l="l" r="r" t="t"/>
                <a:pathLst>
                  <a:path extrusionOk="0" h="2805423" w="206902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rect b="b" l="l" r="r" t="t"/>
                <a:pathLst>
                  <a:path extrusionOk="0" h="2673878" w="2018061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rect b="b" l="l" r="r" t="t"/>
                <a:pathLst>
                  <a:path extrusionOk="0" h="2673785" w="2018061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rect b="b" l="l" r="r" t="t"/>
                <a:pathLst>
                  <a:path extrusionOk="0" h="1986608" w="3440851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1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rect b="b" l="l" r="r" t="t"/>
                <a:pathLst>
                  <a:path extrusionOk="0" h="1987084" w="3440892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1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rect b="b" l="l" r="r" t="t"/>
                <a:pathLst>
                  <a:path extrusionOk="0" h="37052" w="41719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1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rect b="b" l="l" r="r" t="t"/>
                <a:pathLst>
                  <a:path extrusionOk="0" h="40671" w="3086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rect b="b" l="l" r="r" t="t"/>
                <a:pathLst>
                  <a:path extrusionOk="0" h="1986618" w="3440892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rect b="b" l="l" r="r" t="t"/>
                <a:pathLst>
                  <a:path extrusionOk="0" h="1986608" w="3440892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1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rect b="b" l="l" r="r" t="t"/>
                <a:pathLst>
                  <a:path extrusionOk="0" h="127212" w="220517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1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rect b="b" l="l" r="r" t="t"/>
                <a:pathLst>
                  <a:path extrusionOk="0" h="127307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1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rect b="b" l="l" r="r" t="t"/>
                <a:pathLst>
                  <a:path extrusionOk="0" h="127549" w="220563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1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rect b="b" l="l" r="r" t="t"/>
                <a:pathLst>
                  <a:path extrusionOk="0" h="127238" w="220563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1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rect b="b" l="l" r="r" t="t"/>
                <a:pathLst>
                  <a:path extrusionOk="0" h="127246" w="220517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1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1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rect b="b" l="l" r="r" t="t"/>
                <a:pathLst>
                  <a:path extrusionOk="0" h="127300" w="220524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1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rect b="b" l="l" r="r" t="t"/>
                <a:pathLst>
                  <a:path extrusionOk="0" h="163345" w="283033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1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1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rect b="b" l="l" r="r" t="t"/>
                <a:pathLst>
                  <a:path extrusionOk="0" h="127548" w="220563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1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1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1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1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1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1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rect b="b" l="l" r="r" t="t"/>
                <a:pathLst>
                  <a:path extrusionOk="0" h="127307" w="220524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1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1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rect b="b" l="l" r="r" t="t"/>
                <a:pathLst>
                  <a:path extrusionOk="0" h="127215" w="220517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rect b="b" l="l" r="r" t="t"/>
                <a:pathLst>
                  <a:path extrusionOk="0" h="163399" w="283047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rect b="b" l="l" r="r" t="t"/>
                <a:pathLst>
                  <a:path extrusionOk="0" h="199558" w="313122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rect b="b" l="l" r="r" t="t"/>
                <a:pathLst>
                  <a:path extrusionOk="0" h="127189" w="220563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rect b="b" l="l" r="r" t="t"/>
                <a:pathLst>
                  <a:path extrusionOk="0" h="127300" w="220549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rect b="b" l="l" r="r" t="t"/>
                <a:pathLst>
                  <a:path extrusionOk="0" h="127351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rect b="b" l="l" r="r" t="t"/>
                <a:pathLst>
                  <a:path extrusionOk="0" h="127246" w="220563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rect b="b" l="l" r="r" t="t"/>
                <a:pathLst>
                  <a:path extrusionOk="0" h="146540" w="253854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rect b="b" l="l" r="r" t="t"/>
                <a:pathLst>
                  <a:path extrusionOk="0" h="426244" w="738494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rect b="b" l="l" r="r" t="t"/>
                <a:pathLst>
                  <a:path extrusionOk="0" h="127225" w="220517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rect b="b" l="l" r="r" t="t"/>
                <a:pathLst>
                  <a:path extrusionOk="0" h="127264" w="220517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rect b="b" l="l" r="r" t="t"/>
                <a:pathLst>
                  <a:path extrusionOk="0" h="127237" w="220524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rect b="b" l="l" r="r" t="t"/>
                <a:pathLst>
                  <a:path extrusionOk="0" h="127285" w="220563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rect b="b" l="l" r="r" t="t"/>
                <a:pathLst>
                  <a:path extrusionOk="0" h="127370" w="221039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rect b="b" l="l" r="r" t="t"/>
                <a:pathLst>
                  <a:path extrusionOk="0" h="183800" w="31848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rect b="b" l="l" r="r" t="t"/>
                <a:pathLst>
                  <a:path extrusionOk="0" h="127308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rect b="b" l="l" r="r" t="t"/>
                <a:pathLst>
                  <a:path extrusionOk="0" h="127131" w="220334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rect b="b" l="l" r="r" t="t"/>
                <a:pathLst>
                  <a:path extrusionOk="0" h="126979" w="220517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rect b="b" l="l" r="r" t="t"/>
                <a:pathLst>
                  <a:path extrusionOk="0" h="219907" w="380989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rect b="b" l="l" r="r" t="t"/>
                <a:pathLst>
                  <a:path extrusionOk="0" h="1111651" w="192600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rect b="b" l="l" r="r" t="t"/>
                <a:pathLst>
                  <a:path extrusionOk="0" h="838156" w="1451798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rect b="b" l="l" r="r" t="t"/>
                <a:pathLst>
                  <a:path extrusionOk="0" h="828048" w="1449895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rect b="b" l="l" r="r" t="t"/>
                <a:pathLst>
                  <a:path extrusionOk="0" h="1123828" w="1867947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rect b="b" l="l" r="r" t="t"/>
                <a:pathLst>
                  <a:path extrusionOk="0" h="440903" w="65723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rect b="b" l="l" r="r" t="t"/>
                <a:pathLst>
                  <a:path extrusionOk="0" h="322282" w="49007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rect b="b" l="l" r="r" t="t"/>
                <a:pathLst>
                  <a:path extrusionOk="0" h="322194" w="49007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rect b="b" l="l" r="r" t="t"/>
                <a:pathLst>
                  <a:path extrusionOk="0" h="270998" w="401289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rect b="b" l="l" r="r" t="t"/>
                <a:pathLst>
                  <a:path extrusionOk="0" h="440923" w="657231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rect b="b" l="l" r="r" t="t"/>
                <a:pathLst>
                  <a:path extrusionOk="0" h="322274" w="490068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rect b="b" l="l" r="r" t="t"/>
                <a:pathLst>
                  <a:path extrusionOk="0" h="322283" w="490068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rect b="b" l="l" r="r" t="t"/>
                <a:pathLst>
                  <a:path extrusionOk="0" h="271152" w="401289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rect b="b" l="l" r="r" t="t"/>
                <a:pathLst>
                  <a:path extrusionOk="0" h="828868" w="893444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rect b="b" l="l" r="r" t="t"/>
                <a:pathLst>
                  <a:path extrusionOk="0" h="733619" w="630461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rect b="b" l="l" r="r" t="t"/>
                <a:pathLst>
                  <a:path extrusionOk="0" h="788955" w="893445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rect b="b" l="l" r="r" t="t"/>
                <a:pathLst>
                  <a:path extrusionOk="0" h="483869" w="9525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rect b="b" l="l" r="r" t="t"/>
                <a:pathLst>
                  <a:path extrusionOk="0" h="335661" w="9525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rect b="b" l="l" r="r" t="t"/>
                <a:pathLst>
                  <a:path extrusionOk="0" h="341800" w="893349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cap="flat" cmpd="sng" w="1037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rect b="b" l="l" r="r" t="t"/>
                <a:pathLst>
                  <a:path extrusionOk="0" h="59626" w="3448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rect b="b" l="l" r="r" t="t"/>
                <a:pathLst>
                  <a:path extrusionOk="0" h="226128" w="55632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rect b="b" l="l" r="r" t="t"/>
                <a:pathLst>
                  <a:path extrusionOk="0" h="409197" w="55722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rect b="b" l="l" r="r" t="t"/>
                <a:pathLst>
                  <a:path extrusionOk="0" h="374240" w="55625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rect b="b" l="l" r="r" t="t"/>
                <a:pathLst>
                  <a:path extrusionOk="0" h="318519" w="55627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rect b="b" l="l" r="r" t="t"/>
                <a:pathLst>
                  <a:path extrusionOk="0" h="183161" w="55632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rect b="b" l="l" r="r" t="t"/>
                <a:pathLst>
                  <a:path extrusionOk="0" h="501818" w="55722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rect b="b" l="l" r="r" t="t"/>
                <a:pathLst>
                  <a:path extrusionOk="0" h="183106" w="55722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rect b="b" l="l" r="r" t="t"/>
                <a:pathLst>
                  <a:path extrusionOk="0" h="226167" w="55727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5" name="Google Shape;135;p1"/>
            <p:cNvSpPr/>
            <p:nvPr/>
          </p:nvSpPr>
          <p:spPr>
            <a:xfrm>
              <a:off x="6986665" y="3342725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7014156" y="3327342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7014156" y="3298709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7976493" y="3396565"/>
              <a:ext cx="664277" cy="383503"/>
            </a:xfrm>
            <a:custGeom>
              <a:rect b="b" l="l" r="r" t="t"/>
              <a:pathLst>
                <a:path extrusionOk="0" h="479678" w="830865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7912754" y="3450709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7863331" y="3479190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7813984" y="3507747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7451727" y="3699575"/>
              <a:ext cx="664201" cy="383503"/>
            </a:xfrm>
            <a:custGeom>
              <a:rect b="b" l="l" r="r" t="t"/>
              <a:pathLst>
                <a:path extrusionOk="0" h="479679" w="83077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7387988" y="3753643"/>
              <a:ext cx="592922" cy="342381"/>
            </a:xfrm>
            <a:custGeom>
              <a:rect b="b" l="l" r="r" t="t"/>
              <a:pathLst>
                <a:path extrusionOk="0" h="428244" w="741616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7338565" y="3782200"/>
              <a:ext cx="581727" cy="335832"/>
            </a:xfrm>
            <a:custGeom>
              <a:rect b="b" l="l" r="r" t="t"/>
              <a:pathLst>
                <a:path extrusionOk="0" h="420052" w="727614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7289218" y="3810681"/>
              <a:ext cx="496361" cy="286637"/>
            </a:xfrm>
            <a:custGeom>
              <a:rect b="b" l="l" r="r" t="t"/>
              <a:pathLst>
                <a:path extrusionOk="0" h="358520" w="620839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7582329" y="3561435"/>
              <a:ext cx="337202" cy="194645"/>
            </a:xfrm>
            <a:custGeom>
              <a:rect b="b" l="l" r="r" t="t"/>
              <a:pathLst>
                <a:path extrusionOk="0" h="243458" w="421766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7800200" y="3687162"/>
              <a:ext cx="337202" cy="194721"/>
            </a:xfrm>
            <a:custGeom>
              <a:rect b="b" l="l" r="r" t="t"/>
              <a:pathLst>
                <a:path extrusionOk="0" h="243554" w="421766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8018073" y="3812966"/>
              <a:ext cx="337202" cy="194721"/>
            </a:xfrm>
            <a:custGeom>
              <a:rect b="b" l="l" r="r" t="t"/>
              <a:pathLst>
                <a:path extrusionOk="0" h="243554" w="421766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6687910" y="670084"/>
              <a:ext cx="163899" cy="239625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6700339" y="668001"/>
              <a:ext cx="78506" cy="96744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6715688" y="773039"/>
              <a:ext cx="96838" cy="108380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550295" y="816287"/>
              <a:ext cx="182749" cy="260151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687493" y="808527"/>
              <a:ext cx="141166" cy="186207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6712641" y="675415"/>
              <a:ext cx="103849" cy="127932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6716857" y="674913"/>
              <a:ext cx="104260" cy="98126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6591681" y="1319278"/>
              <a:ext cx="81988" cy="62539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6592043" y="1339232"/>
              <a:ext cx="81616" cy="42611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6550653" y="1292322"/>
              <a:ext cx="75049" cy="58139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6550998" y="1311512"/>
              <a:ext cx="74752" cy="39022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6578488" y="992358"/>
              <a:ext cx="178709" cy="308230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6627226" y="992967"/>
              <a:ext cx="177917" cy="333745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6560953" y="971949"/>
              <a:ext cx="266059" cy="244904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774876" y="827227"/>
              <a:ext cx="92463" cy="324160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6792998" y="823141"/>
              <a:ext cx="55907" cy="71103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6683350" y="808424"/>
              <a:ext cx="47823" cy="50210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6" name="Google Shape;166;p1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167" name="Google Shape;167;p1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rect b="b" l="l" r="r" t="t"/>
                <a:pathLst>
                  <a:path extrusionOk="0" h="318657" w="217597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rect b="b" l="l" r="r" t="t"/>
                <a:pathLst>
                  <a:path extrusionOk="0" h="235450" w="40647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rect b="b" l="l" r="r" t="t"/>
                <a:pathLst>
                  <a:path extrusionOk="0" h="128329" w="103921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rect b="b" l="l" r="r" t="t"/>
                <a:pathLst>
                  <a:path extrusionOk="0" h="143860" w="128622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rect b="b" l="l" r="r" t="t"/>
                <a:pathLst>
                  <a:path extrusionOk="0" h="215209" w="187397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rect b="b" l="l" r="r" t="t"/>
                <a:pathLst>
                  <a:path extrusionOk="0" h="170431" w="138529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rect b="b" l="l" r="r" t="t"/>
                <a:pathLst>
                  <a:path extrusionOk="0" h="130867" w="138474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rect b="b" l="l" r="r" t="t"/>
                <a:pathLst>
                  <a:path extrusionOk="0" h="307779" w="93089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rect b="b" l="l" r="r" t="t"/>
                <a:pathLst>
                  <a:path extrusionOk="0" h="83141" w="108744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rect b="b" l="l" r="r" t="t"/>
                <a:pathLst>
                  <a:path extrusionOk="0" h="56238" w="108204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rect b="b" l="l" r="r" t="t"/>
                <a:pathLst>
                  <a:path extrusionOk="0" h="77341" w="99827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rect b="b" l="l" r="r" t="t"/>
                <a:pathLst>
                  <a:path extrusionOk="0" h="51729" w="99536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rect b="b" l="l" r="r" t="t"/>
                <a:pathLst>
                  <a:path extrusionOk="0" h="744450" w="213068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rect b="b" l="l" r="r" t="t"/>
                <a:pathLst>
                  <a:path extrusionOk="0" h="495109" w="226922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rect b="b" l="l" r="r" t="t"/>
                <a:pathLst>
                  <a:path extrusionOk="0" h="95029" w="76263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rect b="b" l="l" r="r" t="t"/>
                <a:pathLst>
                  <a:path extrusionOk="0" h="66745" w="63531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185" name="Google Shape;185;p1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rect b="b" l="l" r="r" t="t"/>
                <a:pathLst>
                  <a:path extrusionOk="0" h="305847" w="85002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rect b="b" l="l" r="r" t="t"/>
                <a:pathLst>
                  <a:path extrusionOk="0" h="70118" w="12390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rect b="b" l="l" r="r" t="t"/>
                <a:pathLst>
                  <a:path extrusionOk="0" h="58416" w="121939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rect b="b" l="l" r="r" t="t"/>
                <a:pathLst>
                  <a:path extrusionOk="0" h="67472" w="119416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rect b="b" l="l" r="r" t="t"/>
                <a:pathLst>
                  <a:path extrusionOk="0" h="56332" w="11734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rect b="b" l="l" r="r" t="t"/>
                <a:pathLst>
                  <a:path extrusionOk="0" h="732926" w="238054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rect b="b" l="l" r="r" t="t"/>
                <a:pathLst>
                  <a:path extrusionOk="0" h="409866" w="236925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rect b="b" l="l" r="r" t="t"/>
                <a:pathLst>
                  <a:path extrusionOk="0" h="258577" w="160521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rect b="b" l="l" r="r" t="t"/>
                <a:pathLst>
                  <a:path extrusionOk="0" h="108805" w="61341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rect b="b" l="l" r="r" t="t"/>
                <a:pathLst>
                  <a:path extrusionOk="0" h="273865" w="191546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rect b="b" l="l" r="r" t="t"/>
                <a:pathLst>
                  <a:path extrusionOk="0" h="265455" w="368747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rect b="b" l="l" r="r" t="t"/>
                <a:pathLst>
                  <a:path extrusionOk="0" h="104755" w="100785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rect b="b" l="l" r="r" t="t"/>
                <a:pathLst>
                  <a:path extrusionOk="0" h="328692" w="201012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1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1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rect b="b" l="l" r="r" t="t"/>
                <a:pathLst>
                  <a:path extrusionOk="0" h="95119" w="122876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1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rect b="b" l="l" r="r" t="t"/>
                <a:pathLst>
                  <a:path extrusionOk="0" h="63751" w="122242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1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rect b="b" l="l" r="r" t="t"/>
                <a:pathLst>
                  <a:path extrusionOk="0" h="91654" w="122771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1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rect b="b" l="l" r="r" t="t"/>
                <a:pathLst>
                  <a:path extrusionOk="0" h="63800" w="12223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1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rect b="b" l="l" r="r" t="t"/>
                <a:pathLst>
                  <a:path extrusionOk="0" h="606004" w="211613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rect b="b" l="l" r="r" t="t"/>
                <a:pathLst>
                  <a:path extrusionOk="0" h="132132" w="135319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rect b="b" l="l" r="r" t="t"/>
                <a:pathLst>
                  <a:path extrusionOk="0" h="377666" w="192267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rect b="b" l="l" r="r" t="t"/>
                <a:pathLst>
                  <a:path extrusionOk="0" h="442443" w="219367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rect b="b" l="l" r="r" t="t"/>
                <a:pathLst>
                  <a:path extrusionOk="0" h="177613" w="146094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rect b="b" l="l" r="r" t="t"/>
                <a:pathLst>
                  <a:path extrusionOk="0" h="152067" w="154031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rect b="b" l="l" r="r" t="t"/>
                <a:pathLst>
                  <a:path extrusionOk="0" h="338613" w="196972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rect b="b" l="l" r="r" t="t"/>
                <a:pathLst>
                  <a:path extrusionOk="0" h="306609" w="228028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rect b="b" l="l" r="r" t="t"/>
                <a:pathLst>
                  <a:path extrusionOk="0" h="56976" w="115992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rect b="b" l="l" r="r" t="t"/>
                <a:pathLst>
                  <a:path extrusionOk="0" h="59099" w="71478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rect b="b" l="l" r="r" t="t"/>
                <a:pathLst>
                  <a:path extrusionOk="0" h="103155" w="70866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rect b="b" l="l" r="r" t="t"/>
                <a:pathLst>
                  <a:path extrusionOk="0" h="128318" w="85975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6" name="Google Shape;216;p1"/>
            <p:cNvSpPr/>
            <p:nvPr/>
          </p:nvSpPr>
          <p:spPr>
            <a:xfrm>
              <a:off x="7297552" y="1119942"/>
              <a:ext cx="135609" cy="266405"/>
            </a:xfrm>
            <a:custGeom>
              <a:rect b="b" l="l" r="r" t="t"/>
              <a:pathLst>
                <a:path extrusionOk="0" h="333215" w="169617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7309787" y="1745656"/>
              <a:ext cx="93295" cy="72283"/>
            </a:xfrm>
            <a:custGeom>
              <a:rect b="b" l="l" r="r" t="t"/>
              <a:pathLst>
                <a:path extrusionOk="0" h="90410" w="116692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7310617" y="1769417"/>
              <a:ext cx="92899" cy="48456"/>
            </a:xfrm>
            <a:custGeom>
              <a:rect b="b" l="l" r="r" t="t"/>
              <a:pathLst>
                <a:path extrusionOk="0" h="60608" w="116196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7197828" y="1680648"/>
              <a:ext cx="93274" cy="69610"/>
            </a:xfrm>
            <a:custGeom>
              <a:rect b="b" l="l" r="r" t="t"/>
              <a:pathLst>
                <a:path extrusionOk="0" h="87067" w="116665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7198064" y="1702707"/>
              <a:ext cx="92850" cy="48456"/>
            </a:xfrm>
            <a:custGeom>
              <a:rect b="b" l="l" r="r" t="t"/>
              <a:pathLst>
                <a:path extrusionOk="0" h="60608" w="116135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7221254" y="1360384"/>
              <a:ext cx="326700" cy="394943"/>
            </a:xfrm>
            <a:custGeom>
              <a:rect b="b" l="l" r="r" t="t"/>
              <a:pathLst>
                <a:path extrusionOk="0" h="493987" w="408631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7417903" y="1095544"/>
              <a:ext cx="102781" cy="99997"/>
            </a:xfrm>
            <a:custGeom>
              <a:rect b="b" l="l" r="r" t="t"/>
              <a:pathLst>
                <a:path extrusionOk="0" h="125075" w="128556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7381720" y="1109556"/>
              <a:ext cx="166775" cy="325513"/>
            </a:xfrm>
            <a:custGeom>
              <a:rect b="b" l="l" r="r" t="t"/>
              <a:pathLst>
                <a:path extrusionOk="0" h="407146" w="208599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7413797" y="991818"/>
              <a:ext cx="110760" cy="134864"/>
            </a:xfrm>
            <a:custGeom>
              <a:rect b="b" l="l" r="r" t="t"/>
              <a:pathLst>
                <a:path extrusionOk="0" h="168686" w="138537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7417935" y="980032"/>
              <a:ext cx="116886" cy="115512"/>
            </a:xfrm>
            <a:custGeom>
              <a:rect b="b" l="l" r="r" t="t"/>
              <a:pathLst>
                <a:path extrusionOk="0" h="144480" w="146199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7364000" y="1109861"/>
              <a:ext cx="53839" cy="78361"/>
            </a:xfrm>
            <a:custGeom>
              <a:rect b="b" l="l" r="r" t="t"/>
              <a:pathLst>
                <a:path extrusionOk="0" h="98012" w="67341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7794459" y="3551002"/>
              <a:ext cx="540508" cy="312148"/>
            </a:xfrm>
            <a:custGeom>
              <a:rect b="b" l="l" r="r" t="t"/>
              <a:pathLst>
                <a:path extrusionOk="0" h="390429" w="676058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7824798" y="3491907"/>
              <a:ext cx="469764" cy="181297"/>
            </a:xfrm>
            <a:custGeom>
              <a:rect b="b" l="l" r="r" t="t"/>
              <a:pathLst>
                <a:path extrusionOk="0" h="226763" w="587572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7794490" y="3623727"/>
              <a:ext cx="41046" cy="82625"/>
            </a:xfrm>
            <a:custGeom>
              <a:rect b="b" l="l" r="r" t="t"/>
              <a:pathLst>
                <a:path extrusionOk="0" h="103346" w="51339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8298847" y="3624184"/>
              <a:ext cx="36096" cy="82168"/>
            </a:xfrm>
            <a:custGeom>
              <a:rect b="b" l="l" r="r" t="t"/>
              <a:pathLst>
                <a:path extrusionOk="0" h="102774" w="45148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7842237" y="3535238"/>
              <a:ext cx="449908" cy="259679"/>
            </a:xfrm>
            <a:custGeom>
              <a:rect b="b" l="l" r="r" t="t"/>
              <a:pathLst>
                <a:path extrusionOk="0" h="324802" w="562737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7815050" y="3673683"/>
              <a:ext cx="491482" cy="176325"/>
            </a:xfrm>
            <a:custGeom>
              <a:rect b="b" l="l" r="r" t="t"/>
              <a:pathLst>
                <a:path extrusionOk="0" h="220544" w="614737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7794490" y="3472184"/>
              <a:ext cx="540453" cy="312196"/>
            </a:xfrm>
            <a:custGeom>
              <a:rect b="b" l="l" r="r" t="t"/>
              <a:pathLst>
                <a:path extrusionOk="0" h="390489" w="675989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7752377" y="3752957"/>
              <a:ext cx="148877" cy="85976"/>
            </a:xfrm>
            <a:custGeom>
              <a:rect b="b" l="l" r="r" t="t"/>
              <a:pathLst>
                <a:path extrusionOk="0" h="107537" w="186213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7787483" y="3773138"/>
              <a:ext cx="113771" cy="106232"/>
            </a:xfrm>
            <a:custGeom>
              <a:rect b="b" l="l" r="r" t="t"/>
              <a:pathLst>
                <a:path extrusionOk="0" h="132873" w="142303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7465892" y="3799784"/>
              <a:ext cx="344817" cy="254127"/>
            </a:xfrm>
            <a:custGeom>
              <a:rect b="b" l="l" r="r" t="t"/>
              <a:pathLst>
                <a:path extrusionOk="0" h="317858" w="431291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8113340" y="4275363"/>
              <a:ext cx="345579" cy="199519"/>
            </a:xfrm>
            <a:custGeom>
              <a:rect b="b" l="l" r="r" t="t"/>
              <a:pathLst>
                <a:path extrusionOk="0" h="249555" w="432244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8345604" y="3658605"/>
              <a:ext cx="79241" cy="172485"/>
            </a:xfrm>
            <a:custGeom>
              <a:rect b="b" l="l" r="r" t="t"/>
              <a:pathLst>
                <a:path extrusionOk="0" h="215741" w="99113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8356722" y="3587657"/>
              <a:ext cx="56961" cy="109603"/>
            </a:xfrm>
            <a:custGeom>
              <a:rect b="b" l="l" r="r" t="t"/>
              <a:pathLst>
                <a:path extrusionOk="0" h="137090" w="71246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8165307" y="4346248"/>
              <a:ext cx="122882" cy="68919"/>
            </a:xfrm>
            <a:custGeom>
              <a:rect b="b" l="l" r="r" t="t"/>
              <a:pathLst>
                <a:path extrusionOk="0" h="86203" w="153698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8165313" y="4357988"/>
              <a:ext cx="120815" cy="57407"/>
            </a:xfrm>
            <a:custGeom>
              <a:rect b="b" l="l" r="r" t="t"/>
              <a:pathLst>
                <a:path extrusionOk="0" h="71804" w="151113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8255166" y="4305930"/>
              <a:ext cx="122882" cy="68953"/>
            </a:xfrm>
            <a:custGeom>
              <a:rect b="b" l="l" r="r" t="t"/>
              <a:pathLst>
                <a:path extrusionOk="0" h="86245" w="153698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8255174" y="4317703"/>
              <a:ext cx="120815" cy="57407"/>
            </a:xfrm>
            <a:custGeom>
              <a:rect b="b" l="l" r="r" t="t"/>
              <a:pathLst>
                <a:path extrusionOk="0" h="71804" w="151113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8198325" y="3858200"/>
              <a:ext cx="179678" cy="507212"/>
            </a:xfrm>
            <a:custGeom>
              <a:rect b="b" l="l" r="r" t="t"/>
              <a:pathLst>
                <a:path extrusionOk="0" h="634412" w="224738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8224549" y="3442293"/>
              <a:ext cx="130417" cy="208730"/>
            </a:xfrm>
            <a:custGeom>
              <a:rect b="b" l="l" r="r" t="t"/>
              <a:pathLst>
                <a:path extrusionOk="0" h="261076" w="163123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8197056" y="3589895"/>
              <a:ext cx="200560" cy="332104"/>
            </a:xfrm>
            <a:custGeom>
              <a:rect b="b" l="l" r="r" t="t"/>
              <a:pathLst>
                <a:path extrusionOk="0" h="415389" w="250857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8000839" y="3631642"/>
              <a:ext cx="254644" cy="198374"/>
            </a:xfrm>
            <a:custGeom>
              <a:rect b="b" l="l" r="r" t="t"/>
              <a:pathLst>
                <a:path extrusionOk="0" h="248122" w="318504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8187055" y="3627341"/>
              <a:ext cx="77484" cy="113419"/>
            </a:xfrm>
            <a:custGeom>
              <a:rect b="b" l="l" r="r" t="t"/>
              <a:pathLst>
                <a:path extrusionOk="0" h="141862" w="96916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8224358" y="3433131"/>
              <a:ext cx="126435" cy="139356"/>
            </a:xfrm>
            <a:custGeom>
              <a:rect b="b" l="l" r="r" t="t"/>
              <a:pathLst>
                <a:path extrusionOk="0" h="174304" w="158142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1"/>
            <p:cNvGrpSpPr/>
            <p:nvPr/>
          </p:nvGrpSpPr>
          <p:grpSpPr>
            <a:xfrm>
              <a:off x="6544681" y="927100"/>
              <a:ext cx="264551" cy="200503"/>
              <a:chOff x="6621095" y="1452181"/>
              <a:chExt cx="330894" cy="250785"/>
            </a:xfrm>
          </p:grpSpPr>
          <p:sp>
            <p:nvSpPr>
              <p:cNvPr id="253" name="Google Shape;253;p1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" name="Google Shape;258;p1"/>
            <p:cNvGrpSpPr/>
            <p:nvPr/>
          </p:nvGrpSpPr>
          <p:grpSpPr>
            <a:xfrm>
              <a:off x="7210360" y="1314224"/>
              <a:ext cx="264551" cy="200503"/>
              <a:chOff x="6621095" y="1452181"/>
              <a:chExt cx="330894" cy="250785"/>
            </a:xfrm>
          </p:grpSpPr>
          <p:sp>
            <p:nvSpPr>
              <p:cNvPr id="259" name="Google Shape;259;p1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1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1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4" name="Google Shape;264;p1"/>
            <p:cNvSpPr/>
            <p:nvPr/>
          </p:nvSpPr>
          <p:spPr>
            <a:xfrm>
              <a:off x="7451033" y="1163186"/>
              <a:ext cx="126280" cy="353110"/>
            </a:xfrm>
            <a:custGeom>
              <a:rect b="b" l="l" r="r" t="t"/>
              <a:pathLst>
                <a:path extrusionOk="0" h="441664" w="157949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7509451" y="1160411"/>
              <a:ext cx="72725" cy="98625"/>
            </a:xfrm>
            <a:custGeom>
              <a:rect b="b" l="l" r="r" t="t"/>
              <a:pathLst>
                <a:path extrusionOk="0" h="123358" w="90963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6" name="Google Shape;266;p1"/>
            <p:cNvGrpSpPr/>
            <p:nvPr/>
          </p:nvGrpSpPr>
          <p:grpSpPr>
            <a:xfrm flipH="1">
              <a:off x="8183211" y="2407472"/>
              <a:ext cx="780359" cy="1195999"/>
              <a:chOff x="3975528" y="3303922"/>
              <a:chExt cx="780359" cy="1195999"/>
            </a:xfrm>
          </p:grpSpPr>
          <p:sp>
            <p:nvSpPr>
              <p:cNvPr id="267" name="Google Shape;267;p1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862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862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rect b="b" l="l" r="r" t="t"/>
                <a:pathLst>
                  <a:path extrusionOk="0" h="206311" w="357473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rect b="b" l="l" r="r" t="t"/>
                <a:pathLst>
                  <a:path extrusionOk="0" h="1032319" w="178689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1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rect b="b" l="l" r="r" t="t"/>
                <a:pathLst>
                  <a:path extrusionOk="0" h="206501" w="357473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1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rect b="b" l="l" r="r" t="t"/>
                <a:pathLst>
                  <a:path extrusionOk="0" h="721899" w="178688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1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862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rect b="b" l="l" r="r" t="t"/>
                <a:pathLst>
                  <a:path extrusionOk="0" h="399097" w="178689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1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rect b="b" l="l" r="r" t="t"/>
                <a:pathLst>
                  <a:path extrusionOk="0" h="303342" w="154251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1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rect b="b" l="l" r="r" t="t"/>
                <a:pathLst>
                  <a:path extrusionOk="0" h="82319" w="106588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rect b="b" l="l" r="r" t="t"/>
                <a:pathLst>
                  <a:path extrusionOk="0" h="55368" w="106123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rect b="b" l="l" r="r" t="t"/>
                <a:pathLst>
                  <a:path extrusionOk="0" h="79516" w="106576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1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rect b="b" l="l" r="r" t="t"/>
                <a:pathLst>
                  <a:path extrusionOk="0" h="55320" w="106154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1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rect b="b" l="l" r="r" t="t"/>
                <a:pathLst>
                  <a:path extrusionOk="0" h="450662" w="372536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rect b="b" l="l" r="r" t="t"/>
                <a:pathLst>
                  <a:path extrusionOk="0" h="114020" w="11716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rect b="b" l="l" r="r" t="t"/>
                <a:pathLst>
                  <a:path extrusionOk="0" h="370837" w="189574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rect b="b" l="l" r="r" t="t"/>
                <a:pathLst>
                  <a:path extrusionOk="0" h="153696" w="126365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rect b="b" l="l" r="r" t="t"/>
                <a:pathLst>
                  <a:path extrusionOk="0" h="131805" w="133256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rect b="b" l="l" r="r" t="t"/>
                <a:pathLst>
                  <a:path extrusionOk="0" h="88868" w="61436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3" name="Google Shape;293;p1"/>
              <p:cNvGrpSpPr/>
              <p:nvPr/>
            </p:nvGrpSpPr>
            <p:grpSpPr>
              <a:xfrm flipH="1">
                <a:off x="4321768" y="3621401"/>
                <a:ext cx="239006" cy="181217"/>
                <a:chOff x="6621095" y="1452181"/>
                <a:chExt cx="330894" cy="250785"/>
              </a:xfrm>
            </p:grpSpPr>
            <p:sp>
              <p:nvSpPr>
                <p:cNvPr id="294" name="Google Shape;294;p1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rect b="b" l="l" r="r" t="t"/>
                  <a:pathLst>
                    <a:path extrusionOk="0" h="174500" w="303199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1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rect b="b" l="l" r="r" t="t"/>
                  <a:pathLst>
                    <a:path extrusionOk="0" h="45815" w="79173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3725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p1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rect b="b" l="l" r="r" t="t"/>
                  <a:pathLst>
                    <a:path extrusionOk="0" h="118292" w="303209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1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rect b="b" l="l" r="r" t="t"/>
                  <a:pathLst>
                    <a:path extrusionOk="0" h="244320" w="217122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1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rect b="b" l="l" r="r" t="t"/>
                  <a:pathLst>
                    <a:path extrusionOk="0" h="245364" w="216421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9" name="Google Shape;299;p1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rect b="b" l="l" r="r" t="t"/>
                <a:pathLst>
                  <a:path extrusionOk="0" h="402337" w="143174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rect b="b" l="l" r="r" t="t"/>
                <a:pathLst>
                  <a:path extrusionOk="0" h="112806" w="82772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1" name="Google Shape;301;p1"/>
          <p:cNvSpPr txBox="1"/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MX"/>
              <a:t>PCD-R en </a:t>
            </a:r>
            <a:br>
              <a:rPr lang="es-MX"/>
            </a:br>
            <a:r>
              <a:rPr lang="es-MX"/>
              <a:t>linea </a:t>
            </a:r>
            <a:endParaRPr/>
          </a:p>
        </p:txBody>
      </p:sp>
      <p:sp>
        <p:nvSpPr>
          <p:cNvPr id="302" name="Google Shape;302;p1"/>
          <p:cNvSpPr/>
          <p:nvPr/>
        </p:nvSpPr>
        <p:spPr>
          <a:xfrm>
            <a:off x="2872084" y="4789013"/>
            <a:ext cx="360910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MX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Instituto de Terapia Ocupacional, 2021 adminito@ito-edu.org.mx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/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MX"/>
              <a:t>Valoración </a:t>
            </a:r>
            <a:endParaRPr/>
          </a:p>
        </p:txBody>
      </p:sp>
      <p:sp>
        <p:nvSpPr>
          <p:cNvPr id="381" name="Google Shape;381;p10"/>
          <p:cNvSpPr/>
          <p:nvPr/>
        </p:nvSpPr>
        <p:spPr>
          <a:xfrm>
            <a:off x="2872084" y="4789013"/>
            <a:ext cx="360910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MX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Instituto de Terapia Ocupacional, 2021 adminito@ito-edu.org.mx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"/>
          <p:cNvSpPr txBox="1"/>
          <p:nvPr>
            <p:ph type="title"/>
          </p:nvPr>
        </p:nvSpPr>
        <p:spPr>
          <a:xfrm>
            <a:off x="457200" y="248515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MX" sz="3600"/>
              <a:t>¿Cómo dar de </a:t>
            </a:r>
            <a:br>
              <a:rPr lang="es-MX" sz="3600"/>
            </a:br>
            <a:r>
              <a:rPr lang="es-MX" sz="3600"/>
              <a:t>alta a una </a:t>
            </a:r>
            <a:br>
              <a:rPr lang="es-MX" sz="3600"/>
            </a:br>
            <a:r>
              <a:rPr lang="es-MX" sz="3600"/>
              <a:t>valoración ?</a:t>
            </a:r>
            <a:endParaRPr/>
          </a:p>
        </p:txBody>
      </p:sp>
      <p:pic>
        <p:nvPicPr>
          <p:cNvPr id="387" name="Google Shape;387;p11"/>
          <p:cNvPicPr preferRelativeResize="0"/>
          <p:nvPr/>
        </p:nvPicPr>
        <p:blipFill rotWithShape="1">
          <a:blip r:embed="rId3">
            <a:alphaModFix/>
          </a:blip>
          <a:srcRect b="11756" l="24535" r="28372" t="13418"/>
          <a:stretch/>
        </p:blipFill>
        <p:spPr>
          <a:xfrm>
            <a:off x="4714164" y="144900"/>
            <a:ext cx="4306185" cy="384678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1"/>
          <p:cNvSpPr txBox="1"/>
          <p:nvPr>
            <p:ph idx="1" type="body"/>
          </p:nvPr>
        </p:nvSpPr>
        <p:spPr>
          <a:xfrm>
            <a:off x="457200" y="1995750"/>
            <a:ext cx="3848986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/>
              <a:t>Paso 1. Dar de Alta al niño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600"/>
              <a:t>Da clic en el botón Alta de niño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600"/>
              <a:t>Ingresa los datos requeridos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600"/>
              <a:t>Finaliza el procesos dando clic en el botón Insertar 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i="1" lang="es-MX" sz="1400"/>
              <a:t>Nota: Puedes editar los datos en caso de tener algún erro en la sección “Editar valoración”</a:t>
            </a:r>
            <a:endParaRPr/>
          </a:p>
        </p:txBody>
      </p:sp>
      <p:sp>
        <p:nvSpPr>
          <p:cNvPr id="389" name="Google Shape;389;p11"/>
          <p:cNvSpPr/>
          <p:nvPr/>
        </p:nvSpPr>
        <p:spPr>
          <a:xfrm>
            <a:off x="2872084" y="4789013"/>
            <a:ext cx="360910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MX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Instituto de Terapia Ocupacional, 2021 adminito@ito-edu.org.mx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"/>
          <p:cNvSpPr txBox="1"/>
          <p:nvPr>
            <p:ph idx="1" type="body"/>
          </p:nvPr>
        </p:nvSpPr>
        <p:spPr>
          <a:xfrm>
            <a:off x="244548" y="390233"/>
            <a:ext cx="3880884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/>
              <a:t>Paso 2. Seleccionar el perfil del niños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600"/>
              <a:t>Regresa al panel de control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600"/>
              <a:t>En la sección de buscar ingresa el nombre del niño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600"/>
              <a:t>Ingresa al perfil del niño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600"/>
              <a:t>El siguiente paso es ingresar a “Alta de valoración”</a:t>
            </a:r>
            <a:endParaRPr/>
          </a:p>
          <a:p>
            <a:pPr indent="-2286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95" name="Google Shape;395;p12"/>
          <p:cNvPicPr preferRelativeResize="0"/>
          <p:nvPr/>
        </p:nvPicPr>
        <p:blipFill rotWithShape="1">
          <a:blip r:embed="rId3">
            <a:alphaModFix/>
          </a:blip>
          <a:srcRect b="71178" l="27094" r="23024" t="13420"/>
          <a:stretch/>
        </p:blipFill>
        <p:spPr>
          <a:xfrm>
            <a:off x="4412512" y="224763"/>
            <a:ext cx="4561367" cy="791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2"/>
          <p:cNvPicPr preferRelativeResize="0"/>
          <p:nvPr/>
        </p:nvPicPr>
        <p:blipFill rotWithShape="1">
          <a:blip r:embed="rId4">
            <a:alphaModFix/>
          </a:blip>
          <a:srcRect b="52249" l="26393" r="27674" t="21630"/>
          <a:stretch/>
        </p:blipFill>
        <p:spPr>
          <a:xfrm>
            <a:off x="4423144" y="1294815"/>
            <a:ext cx="4550733" cy="145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2"/>
          <p:cNvPicPr preferRelativeResize="0"/>
          <p:nvPr/>
        </p:nvPicPr>
        <p:blipFill rotWithShape="1">
          <a:blip r:embed="rId5">
            <a:alphaModFix/>
          </a:blip>
          <a:srcRect b="25154" l="28022" r="26047" t="14039"/>
          <a:stretch/>
        </p:blipFill>
        <p:spPr>
          <a:xfrm>
            <a:off x="5018570" y="2875695"/>
            <a:ext cx="2934586" cy="2184224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2"/>
          <p:cNvSpPr/>
          <p:nvPr/>
        </p:nvSpPr>
        <p:spPr>
          <a:xfrm>
            <a:off x="380437" y="4829601"/>
            <a:ext cx="360910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MX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Instituto de Terapia Ocupacional, 2021 adminito@ito-edu.org.mx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3"/>
          <p:cNvSpPr txBox="1"/>
          <p:nvPr>
            <p:ph idx="1" type="body"/>
          </p:nvPr>
        </p:nvSpPr>
        <p:spPr>
          <a:xfrm>
            <a:off x="446568" y="687945"/>
            <a:ext cx="4890976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/>
              <a:t>Paso 2. Dar de </a:t>
            </a:r>
            <a:r>
              <a:rPr lang="es-MX" u="sng"/>
              <a:t>alta la valoración</a:t>
            </a:r>
            <a:endParaRPr/>
          </a:p>
          <a:p>
            <a:pPr indent="0" lvl="1" marL="5715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s-MX" sz="900"/>
              <a:t>Se solicitaran los siguientes datos: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900"/>
              <a:t>Lugar de Evaluación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900"/>
              <a:t>Tipo de estudio </a:t>
            </a:r>
            <a:endParaRPr/>
          </a:p>
          <a:p>
            <a:pPr indent="-342900" lvl="2" marL="1371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900"/>
              <a:t>Antes. Después </a:t>
            </a:r>
            <a:endParaRPr/>
          </a:p>
          <a:p>
            <a:pPr indent="-342900" lvl="2" marL="1371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900"/>
              <a:t>Longitudinal </a:t>
            </a:r>
            <a:endParaRPr/>
          </a:p>
          <a:p>
            <a:pPr indent="-342900" lvl="2" marL="1371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900"/>
              <a:t>Diagnostico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900"/>
              <a:t>Mes y Rango</a:t>
            </a:r>
            <a:endParaRPr/>
          </a:p>
          <a:p>
            <a:pPr indent="-342900" lvl="2" marL="1371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900"/>
              <a:t>Se modifican automáticamente al ingresar la fecha de valoración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900"/>
              <a:t>Comentarios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900"/>
              <a:t>Fecha de Valoración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900"/>
              <a:t>Tipo de calculo </a:t>
            </a:r>
            <a:endParaRPr/>
          </a:p>
          <a:p>
            <a:pPr indent="-342900" lvl="2" marL="1371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900"/>
              <a:t>Calculo PCD: En este caso, se le añade un mes a la edad cronológica </a:t>
            </a:r>
            <a:endParaRPr/>
          </a:p>
          <a:p>
            <a:pPr indent="-342900" lvl="2" marL="1371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900"/>
              <a:t>Calculo normal: Se utiliza la edad cronológica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 sz="900"/>
              <a:t>Al finalizar de Clic en el botón insertar </a:t>
            </a:r>
            <a:endParaRPr/>
          </a:p>
        </p:txBody>
      </p:sp>
      <p:pic>
        <p:nvPicPr>
          <p:cNvPr id="404" name="Google Shape;404;p13"/>
          <p:cNvPicPr preferRelativeResize="0"/>
          <p:nvPr/>
        </p:nvPicPr>
        <p:blipFill rotWithShape="1">
          <a:blip r:embed="rId3">
            <a:alphaModFix/>
          </a:blip>
          <a:srcRect b="11755" l="25465" r="26858" t="13212"/>
          <a:stretch/>
        </p:blipFill>
        <p:spPr>
          <a:xfrm>
            <a:off x="5337544" y="926560"/>
            <a:ext cx="3718527" cy="329037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3"/>
          <p:cNvSpPr/>
          <p:nvPr/>
        </p:nvSpPr>
        <p:spPr>
          <a:xfrm>
            <a:off x="2872084" y="4789013"/>
            <a:ext cx="360910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MX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Instituto de Terapia Ocupacional, 2021 adminito@ito-edu.org.mx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/>
          <p:nvPr>
            <p:ph idx="1" type="body"/>
          </p:nvPr>
        </p:nvSpPr>
        <p:spPr>
          <a:xfrm>
            <a:off x="350875" y="463000"/>
            <a:ext cx="4290000" cy="26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/>
              <a:t>Paso 3. Dar de alta las calificaciones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200"/>
              <a:t>En el Perfil del niño, de clic en el botón “calculo PCD-r”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200"/>
              <a:t>Selecciona el área a calificar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200"/>
              <a:t>Da clic en el botón “Modificar calificaciones”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200"/>
              <a:t>Se desplegara la tabla de calificaciones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200"/>
              <a:t>En la columna  “opciones”, encontraras las barras despegables que te permitirán modificar el valor de la calificación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200"/>
              <a:t>Es de suma importancia que cuando concluyas con el llenado de calificaciones guardes las modificaciones dando clic en el botón  “Guardar &amp; Calcular PCD”</a:t>
            </a:r>
            <a:endParaRPr/>
          </a:p>
          <a:p>
            <a:pPr indent="-2286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11" name="Google Shape;411;p14"/>
          <p:cNvPicPr preferRelativeResize="0"/>
          <p:nvPr/>
        </p:nvPicPr>
        <p:blipFill rotWithShape="1">
          <a:blip r:embed="rId3">
            <a:alphaModFix/>
          </a:blip>
          <a:srcRect b="11756" l="26627" r="27207" t="13418"/>
          <a:stretch/>
        </p:blipFill>
        <p:spPr>
          <a:xfrm>
            <a:off x="4762676" y="229536"/>
            <a:ext cx="4221125" cy="384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4"/>
          <p:cNvPicPr preferRelativeResize="0"/>
          <p:nvPr/>
        </p:nvPicPr>
        <p:blipFill rotWithShape="1">
          <a:blip r:embed="rId4">
            <a:alphaModFix/>
          </a:blip>
          <a:srcRect b="11918" l="22666" r="33255" t="70501"/>
          <a:stretch/>
        </p:blipFill>
        <p:spPr>
          <a:xfrm>
            <a:off x="5513733" y="2250821"/>
            <a:ext cx="4030451" cy="90376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4"/>
          <p:cNvSpPr/>
          <p:nvPr/>
        </p:nvSpPr>
        <p:spPr>
          <a:xfrm>
            <a:off x="5040837" y="4840424"/>
            <a:ext cx="360910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MX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Instituto de Terapia Ocupacional, 2021 adminito@ito-edu.org.mx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"/>
          <p:cNvSpPr txBox="1"/>
          <p:nvPr>
            <p:ph type="ctrTitle"/>
          </p:nvPr>
        </p:nvSpPr>
        <p:spPr>
          <a:xfrm>
            <a:off x="968892" y="478672"/>
            <a:ext cx="4676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MX"/>
              <a:t>Ingresa a la plataforma </a:t>
            </a:r>
            <a:endParaRPr/>
          </a:p>
        </p:txBody>
      </p:sp>
      <p:sp>
        <p:nvSpPr>
          <p:cNvPr id="308" name="Google Shape;308;p2"/>
          <p:cNvSpPr txBox="1"/>
          <p:nvPr>
            <p:ph idx="1" type="subTitle"/>
          </p:nvPr>
        </p:nvSpPr>
        <p:spPr>
          <a:xfrm>
            <a:off x="1372929" y="1753509"/>
            <a:ext cx="6580224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s-MX" u="sng">
                <a:solidFill>
                  <a:schemeClr val="hlink"/>
                </a:solidFill>
                <a:hlinkClick r:id="rId3"/>
              </a:rPr>
              <a:t>https://www.perfildeconductasdeldesarrollo.com/Index</a:t>
            </a:r>
            <a:endParaRPr/>
          </a:p>
        </p:txBody>
      </p:sp>
      <p:pic>
        <p:nvPicPr>
          <p:cNvPr id="309" name="Google Shape;309;p2"/>
          <p:cNvPicPr preferRelativeResize="0"/>
          <p:nvPr/>
        </p:nvPicPr>
        <p:blipFill rotWithShape="1">
          <a:blip r:embed="rId4">
            <a:alphaModFix/>
          </a:blip>
          <a:srcRect b="6747" l="0" r="0" t="13832"/>
          <a:stretch/>
        </p:blipFill>
        <p:spPr>
          <a:xfrm>
            <a:off x="968892" y="2252246"/>
            <a:ext cx="6007394" cy="268237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"/>
          <p:cNvSpPr txBox="1"/>
          <p:nvPr/>
        </p:nvSpPr>
        <p:spPr>
          <a:xfrm>
            <a:off x="7299250" y="2764466"/>
            <a:ext cx="130780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Usuario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Contraseña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1" name="Google Shape;311;p2"/>
          <p:cNvCxnSpPr/>
          <p:nvPr/>
        </p:nvCxnSpPr>
        <p:spPr>
          <a:xfrm rot="10800000">
            <a:off x="5497033" y="3104707"/>
            <a:ext cx="2052084" cy="0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312" name="Google Shape;312;p2"/>
          <p:cNvCxnSpPr/>
          <p:nvPr/>
        </p:nvCxnSpPr>
        <p:spPr>
          <a:xfrm rot="10800000">
            <a:off x="5497033" y="3338624"/>
            <a:ext cx="1924493" cy="254808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313" name="Google Shape;313;p2"/>
          <p:cNvSpPr/>
          <p:nvPr/>
        </p:nvSpPr>
        <p:spPr>
          <a:xfrm>
            <a:off x="5494697" y="122699"/>
            <a:ext cx="360910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MX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Instituto de Terapia Ocupacional, 2021 adminito@ito-edu.org.mx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"/>
          <p:cNvSpPr txBox="1"/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MX"/>
              <a:t>Secciones de la plataforma </a:t>
            </a:r>
            <a:endParaRPr/>
          </a:p>
        </p:txBody>
      </p:sp>
      <p:sp>
        <p:nvSpPr>
          <p:cNvPr id="319" name="Google Shape;319;p3"/>
          <p:cNvSpPr/>
          <p:nvPr/>
        </p:nvSpPr>
        <p:spPr>
          <a:xfrm>
            <a:off x="2872084" y="4789013"/>
            <a:ext cx="360910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MX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Instituto de Terapia Ocupacional, 2021 adminito@ito-edu.org.mx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"/>
          <p:cNvSpPr txBox="1"/>
          <p:nvPr>
            <p:ph type="title"/>
          </p:nvPr>
        </p:nvSpPr>
        <p:spPr>
          <a:xfrm>
            <a:off x="457200" y="168939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MX"/>
              <a:t>Secciones del Panel de control </a:t>
            </a:r>
            <a:endParaRPr/>
          </a:p>
        </p:txBody>
      </p:sp>
      <p:sp>
        <p:nvSpPr>
          <p:cNvPr id="325" name="Google Shape;325;p4"/>
          <p:cNvSpPr txBox="1"/>
          <p:nvPr>
            <p:ph idx="1" type="body"/>
          </p:nvPr>
        </p:nvSpPr>
        <p:spPr>
          <a:xfrm>
            <a:off x="191388" y="1368429"/>
            <a:ext cx="3370520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 sz="1200"/>
              <a:t>En esta sección observaras las evaluaciones que has ingresado incluyendo :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s-MX" sz="1200">
                <a:solidFill>
                  <a:schemeClr val="accent4"/>
                </a:solidFill>
              </a:rPr>
              <a:t>Código del niño</a:t>
            </a:r>
            <a:endParaRPr/>
          </a:p>
          <a:p>
            <a:pPr indent="0" lvl="0" marL="1143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s-MX" sz="1200">
                <a:solidFill>
                  <a:schemeClr val="accent4"/>
                </a:solidFill>
              </a:rPr>
              <a:t> 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s-MX" sz="1200">
                <a:solidFill>
                  <a:schemeClr val="accent6"/>
                </a:solidFill>
              </a:rPr>
              <a:t>Examinador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200"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s-MX" sz="1200">
                <a:solidFill>
                  <a:schemeClr val="accent5"/>
                </a:solidFill>
              </a:rPr>
              <a:t>Nombre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200">
              <a:solidFill>
                <a:schemeClr val="accent3"/>
              </a:solidFill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s-MX" sz="1200">
                <a:solidFill>
                  <a:schemeClr val="accent3"/>
                </a:solidFill>
              </a:rPr>
              <a:t>Fecha de nacimiento </a:t>
            </a:r>
            <a:endParaRPr/>
          </a:p>
        </p:txBody>
      </p:sp>
      <p:pic>
        <p:nvPicPr>
          <p:cNvPr id="326" name="Google Shape;326;p4"/>
          <p:cNvPicPr preferRelativeResize="0"/>
          <p:nvPr/>
        </p:nvPicPr>
        <p:blipFill rotWithShape="1">
          <a:blip r:embed="rId3">
            <a:alphaModFix/>
          </a:blip>
          <a:srcRect b="7990" l="9535" r="9067" t="13626"/>
          <a:stretch/>
        </p:blipFill>
        <p:spPr>
          <a:xfrm>
            <a:off x="3848984" y="1434000"/>
            <a:ext cx="5226230" cy="28296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p4"/>
          <p:cNvCxnSpPr/>
          <p:nvPr/>
        </p:nvCxnSpPr>
        <p:spPr>
          <a:xfrm>
            <a:off x="1669312" y="2030819"/>
            <a:ext cx="3019500" cy="540900"/>
          </a:xfrm>
          <a:prstGeom prst="bentConnector3">
            <a:avLst>
              <a:gd fmla="val 67609" name="adj1"/>
            </a:avLst>
          </a:prstGeom>
          <a:noFill/>
          <a:ln cap="flat" cmpd="sng" w="28575">
            <a:solidFill>
              <a:srgbClr val="FD464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8" name="Google Shape;328;p4"/>
          <p:cNvCxnSpPr/>
          <p:nvPr/>
        </p:nvCxnSpPr>
        <p:spPr>
          <a:xfrm>
            <a:off x="1520454" y="2609391"/>
            <a:ext cx="3763800" cy="402300"/>
          </a:xfrm>
          <a:prstGeom prst="bentConnector3">
            <a:avLst>
              <a:gd fmla="val 53109" name="adj1"/>
            </a:avLst>
          </a:prstGeom>
          <a:noFill/>
          <a:ln cap="flat" cmpd="sng" w="28575">
            <a:solidFill>
              <a:srgbClr val="A4CD2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9" name="Google Shape;329;p4"/>
          <p:cNvCxnSpPr/>
          <p:nvPr/>
        </p:nvCxnSpPr>
        <p:spPr>
          <a:xfrm>
            <a:off x="1233378" y="3128529"/>
            <a:ext cx="4657200" cy="4314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rgbClr val="F8C9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0" name="Google Shape;330;p4"/>
          <p:cNvCxnSpPr/>
          <p:nvPr/>
        </p:nvCxnSpPr>
        <p:spPr>
          <a:xfrm>
            <a:off x="2041451" y="3691393"/>
            <a:ext cx="4699500" cy="353700"/>
          </a:xfrm>
          <a:prstGeom prst="bentConnector3">
            <a:avLst>
              <a:gd fmla="val 50001" name="adj1"/>
            </a:avLst>
          </a:prstGeom>
          <a:noFill/>
          <a:ln cap="flat" cmpd="sng" w="28575">
            <a:solidFill>
              <a:srgbClr val="8649F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1" name="Google Shape;331;p4"/>
          <p:cNvSpPr/>
          <p:nvPr/>
        </p:nvSpPr>
        <p:spPr>
          <a:xfrm>
            <a:off x="2872084" y="4789013"/>
            <a:ext cx="360910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MX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Instituto de Terapia Ocupacional, 2021 adminito@ito-edu.org.mx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"/>
          <p:cNvSpPr txBox="1"/>
          <p:nvPr>
            <p:ph type="title"/>
          </p:nvPr>
        </p:nvSpPr>
        <p:spPr>
          <a:xfrm>
            <a:off x="457200" y="168939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MX"/>
              <a:t>Secciones del Panel de control </a:t>
            </a:r>
            <a:endParaRPr/>
          </a:p>
        </p:txBody>
      </p:sp>
      <p:sp>
        <p:nvSpPr>
          <p:cNvPr id="337" name="Google Shape;337;p5"/>
          <p:cNvSpPr txBox="1"/>
          <p:nvPr>
            <p:ph idx="1" type="body"/>
          </p:nvPr>
        </p:nvSpPr>
        <p:spPr>
          <a:xfrm>
            <a:off x="191388" y="1368429"/>
            <a:ext cx="3370520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200">
              <a:solidFill>
                <a:schemeClr val="accent6"/>
              </a:solidFill>
            </a:endParaRPr>
          </a:p>
          <a:p>
            <a:pPr indent="-2286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200">
              <a:solidFill>
                <a:schemeClr val="accent6"/>
              </a:solidFill>
            </a:endParaRPr>
          </a:p>
          <a:p>
            <a:pPr indent="-2286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200">
              <a:solidFill>
                <a:schemeClr val="accent6"/>
              </a:solidFill>
            </a:endParaRPr>
          </a:p>
          <a:p>
            <a:pPr indent="0" lvl="0" marL="1143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s-MX" sz="1200">
                <a:solidFill>
                  <a:schemeClr val="accent6"/>
                </a:solidFill>
              </a:rPr>
              <a:t>Eliminar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200">
              <a:solidFill>
                <a:schemeClr val="accent4"/>
              </a:solidFill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s-MX" sz="1200">
                <a:solidFill>
                  <a:schemeClr val="accent4"/>
                </a:solidFill>
              </a:rPr>
              <a:t>Perfil : Integra los datos de la valoración del niño 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200">
              <a:solidFill>
                <a:schemeClr val="accent3"/>
              </a:solidFill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s-MX" sz="1200">
                <a:solidFill>
                  <a:schemeClr val="accent3"/>
                </a:solidFill>
              </a:rPr>
              <a:t>Editar visualizar niño: Integra los datos sociodemográficos del niño y la familia </a:t>
            </a:r>
            <a:endParaRPr/>
          </a:p>
        </p:txBody>
      </p:sp>
      <p:pic>
        <p:nvPicPr>
          <p:cNvPr id="338" name="Google Shape;338;p5"/>
          <p:cNvPicPr preferRelativeResize="0"/>
          <p:nvPr/>
        </p:nvPicPr>
        <p:blipFill rotWithShape="1">
          <a:blip r:embed="rId3">
            <a:alphaModFix/>
          </a:blip>
          <a:srcRect b="7990" l="9535" r="9067" t="13626"/>
          <a:stretch/>
        </p:blipFill>
        <p:spPr>
          <a:xfrm>
            <a:off x="3917770" y="1368429"/>
            <a:ext cx="5226230" cy="28296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5"/>
          <p:cNvCxnSpPr/>
          <p:nvPr/>
        </p:nvCxnSpPr>
        <p:spPr>
          <a:xfrm>
            <a:off x="1148316" y="3374510"/>
            <a:ext cx="6390300" cy="1062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FD464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0" name="Google Shape;340;p5"/>
          <p:cNvCxnSpPr/>
          <p:nvPr/>
        </p:nvCxnSpPr>
        <p:spPr>
          <a:xfrm flipH="1" rot="10800000">
            <a:off x="3341446" y="3932228"/>
            <a:ext cx="4409700" cy="771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8649F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1" name="Google Shape;341;p5"/>
          <p:cNvCxnSpPr/>
          <p:nvPr/>
        </p:nvCxnSpPr>
        <p:spPr>
          <a:xfrm>
            <a:off x="1256809" y="2639704"/>
            <a:ext cx="5888400" cy="206400"/>
          </a:xfrm>
          <a:prstGeom prst="bentConnector3">
            <a:avLst>
              <a:gd fmla="val 49999" name="adj1"/>
            </a:avLst>
          </a:prstGeom>
          <a:noFill/>
          <a:ln cap="flat" cmpd="sng" w="28575">
            <a:solidFill>
              <a:srgbClr val="A4CD2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2" name="Google Shape;342;p5"/>
          <p:cNvSpPr/>
          <p:nvPr/>
        </p:nvSpPr>
        <p:spPr>
          <a:xfrm>
            <a:off x="2872084" y="4789013"/>
            <a:ext cx="360910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MX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Instituto de Terapia Ocupacional, 2021 adminito@ito-edu.org.mx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MX"/>
              <a:t>Perfil </a:t>
            </a:r>
            <a:endParaRPr/>
          </a:p>
        </p:txBody>
      </p:sp>
      <p:sp>
        <p:nvSpPr>
          <p:cNvPr id="348" name="Google Shape;348;p6"/>
          <p:cNvSpPr txBox="1"/>
          <p:nvPr>
            <p:ph idx="1" type="body"/>
          </p:nvPr>
        </p:nvSpPr>
        <p:spPr>
          <a:xfrm>
            <a:off x="85061" y="1466915"/>
            <a:ext cx="5640900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43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s-MX" sz="1400"/>
              <a:t>Nombre</a:t>
            </a:r>
            <a:endParaRPr/>
          </a:p>
          <a:p>
            <a:pPr indent="0" lvl="0" marL="1143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s-MX" sz="1400"/>
              <a:t>Fecha de nacimiento 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 sz="1000"/>
              <a:t>Botón “seleccionar”: Desplegar las graficas y tabla </a:t>
            </a:r>
            <a:endParaRPr/>
          </a:p>
          <a:p>
            <a:pPr indent="0" lvl="0" marL="1143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s-MX" sz="1000"/>
              <a:t>de resultados 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 sz="1000"/>
              <a:t>Editar valoración 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 sz="1000"/>
              <a:t>Calculo PCD-R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 sz="1000"/>
              <a:t>ID de la Valoración 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 sz="1000"/>
              <a:t>Meses 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 sz="1000"/>
              <a:t>Rango 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 sz="1000"/>
              <a:t>Fecha de Valoración 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 sz="1000"/>
              <a:t>Eliminar  (Valoración)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 sz="1000"/>
              <a:t>Reporte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/>
          </a:p>
          <a:p>
            <a:pPr indent="-2286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/>
          </a:p>
        </p:txBody>
      </p:sp>
      <p:pic>
        <p:nvPicPr>
          <p:cNvPr id="349" name="Google Shape;349;p6"/>
          <p:cNvPicPr preferRelativeResize="0"/>
          <p:nvPr/>
        </p:nvPicPr>
        <p:blipFill rotWithShape="1">
          <a:blip r:embed="rId3">
            <a:alphaModFix/>
          </a:blip>
          <a:srcRect b="4885" l="14884" r="8604" t="14246"/>
          <a:stretch/>
        </p:blipFill>
        <p:spPr>
          <a:xfrm>
            <a:off x="4826237" y="1394884"/>
            <a:ext cx="3961011" cy="235373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6"/>
          <p:cNvSpPr/>
          <p:nvPr/>
        </p:nvSpPr>
        <p:spPr>
          <a:xfrm>
            <a:off x="2872084" y="4789013"/>
            <a:ext cx="360910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MX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Instituto de Terapia Ocupacional, 2021 adminito@ito-edu.org.mx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MX" sz="3200"/>
              <a:t>Editar valoración </a:t>
            </a:r>
            <a:endParaRPr/>
          </a:p>
        </p:txBody>
      </p:sp>
      <p:sp>
        <p:nvSpPr>
          <p:cNvPr id="356" name="Google Shape;356;p7"/>
          <p:cNvSpPr txBox="1"/>
          <p:nvPr>
            <p:ph idx="1" type="body"/>
          </p:nvPr>
        </p:nvSpPr>
        <p:spPr>
          <a:xfrm>
            <a:off x="457200" y="1688300"/>
            <a:ext cx="3476847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/>
              <a:t>En esta sección podrás editar los datos de valoración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/>
              <a:t>Lugar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/>
              <a:t>Tipo de valoración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/>
              <a:t>Comentarios 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/>
              <a:t>Cálculo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/>
              <a:t>Fecha</a:t>
            </a:r>
            <a:endParaRPr/>
          </a:p>
        </p:txBody>
      </p:sp>
      <p:pic>
        <p:nvPicPr>
          <p:cNvPr id="357" name="Google Shape;357;p7"/>
          <p:cNvPicPr preferRelativeResize="0"/>
          <p:nvPr/>
        </p:nvPicPr>
        <p:blipFill rotWithShape="1">
          <a:blip r:embed="rId3">
            <a:alphaModFix/>
          </a:blip>
          <a:srcRect b="11755" l="25349" r="25581" t="13212"/>
          <a:stretch/>
        </p:blipFill>
        <p:spPr>
          <a:xfrm>
            <a:off x="4390536" y="779233"/>
            <a:ext cx="4486939" cy="3857417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7"/>
          <p:cNvSpPr/>
          <p:nvPr/>
        </p:nvSpPr>
        <p:spPr>
          <a:xfrm>
            <a:off x="2872084" y="4789013"/>
            <a:ext cx="360910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MX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Instituto de Terapia Ocupacional, 2021 adminito@ito-edu.org.mx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8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MX"/>
              <a:t>Calculo PCD-R</a:t>
            </a:r>
            <a:endParaRPr/>
          </a:p>
        </p:txBody>
      </p:sp>
      <p:sp>
        <p:nvSpPr>
          <p:cNvPr id="364" name="Google Shape;364;p8"/>
          <p:cNvSpPr txBox="1"/>
          <p:nvPr>
            <p:ph idx="1" type="body"/>
          </p:nvPr>
        </p:nvSpPr>
        <p:spPr>
          <a:xfrm>
            <a:off x="598245" y="1567145"/>
            <a:ext cx="2679405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/>
              <a:t>En esta sección podrás ingresar las calificaciones del niño evaluado</a:t>
            </a:r>
            <a:endParaRPr/>
          </a:p>
        </p:txBody>
      </p:sp>
      <p:pic>
        <p:nvPicPr>
          <p:cNvPr id="365" name="Google Shape;365;p8"/>
          <p:cNvPicPr preferRelativeResize="0"/>
          <p:nvPr/>
        </p:nvPicPr>
        <p:blipFill rotWithShape="1">
          <a:blip r:embed="rId3">
            <a:alphaModFix/>
          </a:blip>
          <a:srcRect b="27638" l="21628" r="25230" t="13419"/>
          <a:stretch/>
        </p:blipFill>
        <p:spPr>
          <a:xfrm>
            <a:off x="4284921" y="1507621"/>
            <a:ext cx="4859079" cy="303027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8"/>
          <p:cNvSpPr/>
          <p:nvPr/>
        </p:nvSpPr>
        <p:spPr>
          <a:xfrm>
            <a:off x="2872084" y="4789013"/>
            <a:ext cx="360910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MX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Instituto de Terapia Ocupacional, 2021 adminito@ito-edu.org.mx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9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MX"/>
              <a:t>Reporte </a:t>
            </a:r>
            <a:endParaRPr/>
          </a:p>
        </p:txBody>
      </p:sp>
      <p:sp>
        <p:nvSpPr>
          <p:cNvPr id="372" name="Google Shape;372;p9"/>
          <p:cNvSpPr txBox="1"/>
          <p:nvPr>
            <p:ph idx="1" type="body"/>
          </p:nvPr>
        </p:nvSpPr>
        <p:spPr>
          <a:xfrm>
            <a:off x="300534" y="1240667"/>
            <a:ext cx="4199860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 sz="1100"/>
              <a:t>En la ficha de reporte del niño se observan los datos: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100"/>
              <a:t>Fecha de nacimiento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100"/>
              <a:t>Fechas de valoración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100"/>
              <a:t>Edad de registro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100"/>
              <a:t>Examinador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s-MX" sz="1100"/>
              <a:t>Esta sección se divide en: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100"/>
              <a:t>Resultados generales- Tabla de resultados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100"/>
              <a:t>Graficas- Grafica de desarrollo 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100"/>
              <a:t>Calificaciones – Tabla con las calificaciones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s-MX" sz="1100"/>
              <a:t>Conclusiones y recomendaciones – Esta sección te permite redactar las conclusiones y recomendaciones que se agregan a PDF, que la plataforma te permite  generar al final de esta sección. 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/>
          </a:p>
        </p:txBody>
      </p:sp>
      <p:pic>
        <p:nvPicPr>
          <p:cNvPr id="373" name="Google Shape;373;p9"/>
          <p:cNvPicPr preferRelativeResize="0"/>
          <p:nvPr/>
        </p:nvPicPr>
        <p:blipFill rotWithShape="1">
          <a:blip r:embed="rId3">
            <a:alphaModFix/>
          </a:blip>
          <a:srcRect b="11756" l="26512" r="28487" t="13212"/>
          <a:stretch/>
        </p:blipFill>
        <p:spPr>
          <a:xfrm>
            <a:off x="5188689" y="0"/>
            <a:ext cx="3133782" cy="2937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9"/>
          <p:cNvPicPr preferRelativeResize="0"/>
          <p:nvPr/>
        </p:nvPicPr>
        <p:blipFill rotWithShape="1">
          <a:blip r:embed="rId4">
            <a:alphaModFix/>
          </a:blip>
          <a:srcRect b="11756" l="27209" r="30462" t="63055"/>
          <a:stretch/>
        </p:blipFill>
        <p:spPr>
          <a:xfrm>
            <a:off x="5007223" y="3455201"/>
            <a:ext cx="3870252" cy="129497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9"/>
          <p:cNvSpPr/>
          <p:nvPr/>
        </p:nvSpPr>
        <p:spPr>
          <a:xfrm>
            <a:off x="2872084" y="4789013"/>
            <a:ext cx="360910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MX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Instituto de Terapia Ocupacional, 2021 adminito@ito-edu.org.mx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L.T.O ANAHIS</dc:creator>
</cp:coreProperties>
</file>